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rand Cru S" charset="1" panose="00000500000000000000"/>
      <p:regular r:id="rId26"/>
    </p:embeddedFont>
    <p:embeddedFont>
      <p:font typeface="Eyesome Script" charset="1" panose="00000500000000000000"/>
      <p:regular r:id="rId27"/>
    </p:embeddedFont>
    <p:embeddedFont>
      <p:font typeface="Catchy Mager" charset="1" panose="02000506000000020004"/>
      <p:regular r:id="rId28"/>
    </p:embeddedFont>
    <p:embeddedFont>
      <p:font typeface="Tufuli Arabic" charset="1" panose="00000500000000000000"/>
      <p:regular r:id="rId29"/>
    </p:embeddedFont>
    <p:embeddedFont>
      <p:font typeface="Coco Gothic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8126" y="3847149"/>
            <a:ext cx="12031747" cy="245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75"/>
              </a:lnSpc>
            </a:pPr>
            <a:r>
              <a:rPr lang="en-US" sz="14339" spc="1046">
                <a:solidFill>
                  <a:srgbClr val="000000"/>
                </a:solidFill>
                <a:latin typeface="Grand Cru S"/>
                <a:ea typeface="Grand Cru S"/>
                <a:cs typeface="Grand Cru S"/>
                <a:sym typeface="Grand Cru S"/>
              </a:rPr>
              <a:t>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59523" y="6152722"/>
            <a:ext cx="9250030" cy="652432"/>
            <a:chOff x="0" y="0"/>
            <a:chExt cx="5761844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1844" cy="406400"/>
            </a:xfrm>
            <a:custGeom>
              <a:avLst/>
              <a:gdLst/>
              <a:ahLst/>
              <a:cxnLst/>
              <a:rect r="r" b="b" t="t" l="l"/>
              <a:pathLst>
                <a:path h="406400" w="5761844">
                  <a:moveTo>
                    <a:pt x="5558644" y="0"/>
                  </a:moveTo>
                  <a:cubicBezTo>
                    <a:pt x="5670868" y="0"/>
                    <a:pt x="5761844" y="90976"/>
                    <a:pt x="5761844" y="203200"/>
                  </a:cubicBezTo>
                  <a:cubicBezTo>
                    <a:pt x="5761844" y="315424"/>
                    <a:pt x="5670868" y="406400"/>
                    <a:pt x="55586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61844" cy="444500"/>
            </a:xfrm>
            <a:prstGeom prst="rect">
              <a:avLst/>
            </a:prstGeom>
          </p:spPr>
          <p:txBody>
            <a:bodyPr anchor="ctr" rtlCol="false" tIns="30258" lIns="30258" bIns="30258" rIns="30258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99765" y="3203761"/>
            <a:ext cx="9888469" cy="114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6"/>
              </a:lnSpc>
            </a:pPr>
            <a:r>
              <a:rPr lang="en-US" sz="6661" spc="233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Presentación 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1848" y="6245202"/>
            <a:ext cx="7124305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236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Presentado por Daysi Vejar y Vicente Muñoz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54883"/>
            <a:ext cx="4958702" cy="1755739"/>
            <a:chOff x="0" y="0"/>
            <a:chExt cx="1376421" cy="487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421" cy="487352"/>
            </a:xfrm>
            <a:custGeom>
              <a:avLst/>
              <a:gdLst/>
              <a:ahLst/>
              <a:cxnLst/>
              <a:rect r="r" b="b" t="t" l="l"/>
              <a:pathLst>
                <a:path h="487352" w="1376421">
                  <a:moveTo>
                    <a:pt x="0" y="0"/>
                  </a:moveTo>
                  <a:lnTo>
                    <a:pt x="1376421" y="0"/>
                  </a:lnTo>
                  <a:lnTo>
                    <a:pt x="1376421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2"/>
              <a:stretch>
                <a:fillRect l="0" t="-7602" r="0" b="-9664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4649" y="3486755"/>
            <a:ext cx="4958702" cy="1755739"/>
            <a:chOff x="0" y="0"/>
            <a:chExt cx="1376421" cy="4873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6421" cy="487352"/>
            </a:xfrm>
            <a:custGeom>
              <a:avLst/>
              <a:gdLst/>
              <a:ahLst/>
              <a:cxnLst/>
              <a:rect r="r" b="b" t="t" l="l"/>
              <a:pathLst>
                <a:path h="487352" w="1376421">
                  <a:moveTo>
                    <a:pt x="0" y="0"/>
                  </a:moveTo>
                  <a:lnTo>
                    <a:pt x="1376421" y="0"/>
                  </a:lnTo>
                  <a:lnTo>
                    <a:pt x="1376421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3"/>
              <a:stretch>
                <a:fillRect l="0" t="-36475" r="0" b="-2244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384269"/>
            <a:ext cx="1794389" cy="27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9"/>
              </a:lnSpc>
              <a:spcBef>
                <a:spcPct val="0"/>
              </a:spcBef>
            </a:pPr>
            <a:r>
              <a:rPr lang="en-US" sz="1585" spc="115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ROBLOX STUDIO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4649" y="5416141"/>
            <a:ext cx="1424773" cy="27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9"/>
              </a:lnSpc>
              <a:spcBef>
                <a:spcPct val="0"/>
              </a:spcBef>
            </a:pPr>
            <a:r>
              <a:rPr lang="en-US" sz="1585" spc="115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LUA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753441"/>
            <a:ext cx="6162958" cy="870969"/>
            <a:chOff x="0" y="0"/>
            <a:chExt cx="1623166" cy="229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3166" cy="229391"/>
            </a:xfrm>
            <a:custGeom>
              <a:avLst/>
              <a:gdLst/>
              <a:ahLst/>
              <a:cxnLst/>
              <a:rect r="r" b="b" t="t" l="l"/>
              <a:pathLst>
                <a:path h="229391" w="1623166">
                  <a:moveTo>
                    <a:pt x="64066" y="0"/>
                  </a:moveTo>
                  <a:lnTo>
                    <a:pt x="1559100" y="0"/>
                  </a:lnTo>
                  <a:cubicBezTo>
                    <a:pt x="1576091" y="0"/>
                    <a:pt x="1592387" y="6750"/>
                    <a:pt x="1604401" y="18765"/>
                  </a:cubicBezTo>
                  <a:cubicBezTo>
                    <a:pt x="1616416" y="30779"/>
                    <a:pt x="1623166" y="47075"/>
                    <a:pt x="1623166" y="64066"/>
                  </a:cubicBezTo>
                  <a:lnTo>
                    <a:pt x="1623166" y="165325"/>
                  </a:lnTo>
                  <a:cubicBezTo>
                    <a:pt x="1623166" y="182316"/>
                    <a:pt x="1616416" y="198612"/>
                    <a:pt x="1604401" y="210626"/>
                  </a:cubicBezTo>
                  <a:cubicBezTo>
                    <a:pt x="1592387" y="222641"/>
                    <a:pt x="1576091" y="229391"/>
                    <a:pt x="1559100" y="229391"/>
                  </a:cubicBezTo>
                  <a:lnTo>
                    <a:pt x="64066" y="229391"/>
                  </a:lnTo>
                  <a:cubicBezTo>
                    <a:pt x="47075" y="229391"/>
                    <a:pt x="30779" y="222641"/>
                    <a:pt x="18765" y="210626"/>
                  </a:cubicBezTo>
                  <a:cubicBezTo>
                    <a:pt x="6750" y="198612"/>
                    <a:pt x="0" y="182316"/>
                    <a:pt x="0" y="165325"/>
                  </a:cubicBezTo>
                  <a:lnTo>
                    <a:pt x="0" y="64066"/>
                  </a:lnTo>
                  <a:cubicBezTo>
                    <a:pt x="0" y="47075"/>
                    <a:pt x="6750" y="30779"/>
                    <a:pt x="18765" y="18765"/>
                  </a:cubicBezTo>
                  <a:cubicBezTo>
                    <a:pt x="30779" y="6750"/>
                    <a:pt x="47075" y="0"/>
                    <a:pt x="6406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2316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0516" y="1500142"/>
            <a:ext cx="6161141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Stack Tecnológico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372321" y="3486755"/>
            <a:ext cx="4886979" cy="1730344"/>
            <a:chOff x="0" y="0"/>
            <a:chExt cx="1376421" cy="487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6421" cy="487352"/>
            </a:xfrm>
            <a:custGeom>
              <a:avLst/>
              <a:gdLst/>
              <a:ahLst/>
              <a:cxnLst/>
              <a:rect r="r" b="b" t="t" l="l"/>
              <a:pathLst>
                <a:path h="487352" w="1376421">
                  <a:moveTo>
                    <a:pt x="0" y="0"/>
                  </a:moveTo>
                  <a:lnTo>
                    <a:pt x="1376421" y="0"/>
                  </a:lnTo>
                  <a:lnTo>
                    <a:pt x="1376421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4"/>
              <a:stretch>
                <a:fillRect l="0" t="-3508" r="0" b="-5535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6487046"/>
            <a:ext cx="4958702" cy="1728459"/>
            <a:chOff x="0" y="0"/>
            <a:chExt cx="1398144" cy="4873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8144" cy="487352"/>
            </a:xfrm>
            <a:custGeom>
              <a:avLst/>
              <a:gdLst/>
              <a:ahLst/>
              <a:cxnLst/>
              <a:rect r="r" b="b" t="t" l="l"/>
              <a:pathLst>
                <a:path h="487352" w="1398144">
                  <a:moveTo>
                    <a:pt x="0" y="0"/>
                  </a:moveTo>
                  <a:lnTo>
                    <a:pt x="1398144" y="0"/>
                  </a:lnTo>
                  <a:lnTo>
                    <a:pt x="1398144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5"/>
              <a:stretch>
                <a:fillRect l="0" t="-50652" r="0" b="-3758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372321" y="5397208"/>
            <a:ext cx="2324960" cy="26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87"/>
              </a:lnSpc>
              <a:spcBef>
                <a:spcPct val="0"/>
              </a:spcBef>
            </a:pPr>
            <a:r>
              <a:rPr lang="en-US" sz="1562" spc="114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DATASTORE 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385863"/>
            <a:ext cx="1784122" cy="27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6"/>
              </a:lnSpc>
              <a:spcBef>
                <a:spcPct val="0"/>
              </a:spcBef>
            </a:pPr>
            <a:r>
              <a:rPr lang="en-US" sz="1589" spc="116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REMOTEEVENTS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664649" y="6487046"/>
            <a:ext cx="4958702" cy="1731295"/>
            <a:chOff x="0" y="0"/>
            <a:chExt cx="1395854" cy="4873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5854" cy="487352"/>
            </a:xfrm>
            <a:custGeom>
              <a:avLst/>
              <a:gdLst/>
              <a:ahLst/>
              <a:cxnLst/>
              <a:rect r="r" b="b" t="t" l="l"/>
              <a:pathLst>
                <a:path h="487352" w="1395854">
                  <a:moveTo>
                    <a:pt x="0" y="0"/>
                  </a:moveTo>
                  <a:lnTo>
                    <a:pt x="1395854" y="0"/>
                  </a:lnTo>
                  <a:lnTo>
                    <a:pt x="1395854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6"/>
              <a:stretch>
                <a:fillRect l="0" t="-30554" r="0" b="-3055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664649" y="8389040"/>
            <a:ext cx="2326238" cy="27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6"/>
              </a:lnSpc>
              <a:spcBef>
                <a:spcPct val="0"/>
              </a:spcBef>
            </a:pPr>
            <a:r>
              <a:rPr lang="en-US" sz="1589" spc="116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PLAYERGUI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372321" y="6487046"/>
            <a:ext cx="4896817" cy="1733827"/>
            <a:chOff x="0" y="0"/>
            <a:chExt cx="1376421" cy="4873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6421" cy="487352"/>
            </a:xfrm>
            <a:custGeom>
              <a:avLst/>
              <a:gdLst/>
              <a:ahLst/>
              <a:cxnLst/>
              <a:rect r="r" b="b" t="t" l="l"/>
              <a:pathLst>
                <a:path h="487352" w="1376421">
                  <a:moveTo>
                    <a:pt x="0" y="0"/>
                  </a:moveTo>
                  <a:lnTo>
                    <a:pt x="1376421" y="0"/>
                  </a:lnTo>
                  <a:lnTo>
                    <a:pt x="1376421" y="487352"/>
                  </a:lnTo>
                  <a:lnTo>
                    <a:pt x="0" y="487352"/>
                  </a:lnTo>
                  <a:close/>
                </a:path>
              </a:pathLst>
            </a:custGeom>
            <a:blipFill>
              <a:blip r:embed="rId7"/>
              <a:stretch>
                <a:fillRect l="0" t="-52091" r="0" b="-818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72321" y="8401402"/>
            <a:ext cx="1761856" cy="261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1"/>
              </a:lnSpc>
              <a:spcBef>
                <a:spcPct val="0"/>
              </a:spcBef>
            </a:pPr>
            <a:r>
              <a:rPr lang="en-US" sz="1565" spc="114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PRUEBAS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92934" y="1028700"/>
            <a:ext cx="10366366" cy="8229600"/>
          </a:xfrm>
          <a:custGeom>
            <a:avLst/>
            <a:gdLst/>
            <a:ahLst/>
            <a:cxnLst/>
            <a:rect r="r" b="b" t="t" l="l"/>
            <a:pathLst>
              <a:path h="8229600" w="10366366">
                <a:moveTo>
                  <a:pt x="0" y="0"/>
                </a:moveTo>
                <a:lnTo>
                  <a:pt x="10366366" y="0"/>
                </a:lnTo>
                <a:lnTo>
                  <a:pt x="103663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55808"/>
            <a:ext cx="4074003" cy="870969"/>
            <a:chOff x="0" y="0"/>
            <a:chExt cx="1072988" cy="229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2988" cy="229391"/>
            </a:xfrm>
            <a:custGeom>
              <a:avLst/>
              <a:gdLst/>
              <a:ahLst/>
              <a:cxnLst/>
              <a:rect r="r" b="b" t="t" l="l"/>
              <a:pathLst>
                <a:path h="229391" w="1072988">
                  <a:moveTo>
                    <a:pt x="96916" y="0"/>
                  </a:moveTo>
                  <a:lnTo>
                    <a:pt x="976072" y="0"/>
                  </a:lnTo>
                  <a:cubicBezTo>
                    <a:pt x="1001776" y="0"/>
                    <a:pt x="1026427" y="10211"/>
                    <a:pt x="1044602" y="28386"/>
                  </a:cubicBezTo>
                  <a:cubicBezTo>
                    <a:pt x="1062778" y="46562"/>
                    <a:pt x="1072988" y="71213"/>
                    <a:pt x="1072988" y="96916"/>
                  </a:cubicBezTo>
                  <a:lnTo>
                    <a:pt x="1072988" y="132475"/>
                  </a:lnTo>
                  <a:cubicBezTo>
                    <a:pt x="1072988" y="158178"/>
                    <a:pt x="1062778" y="182830"/>
                    <a:pt x="1044602" y="201005"/>
                  </a:cubicBezTo>
                  <a:cubicBezTo>
                    <a:pt x="1026427" y="219180"/>
                    <a:pt x="1001776" y="229391"/>
                    <a:pt x="976072" y="229391"/>
                  </a:cubicBezTo>
                  <a:lnTo>
                    <a:pt x="96916" y="229391"/>
                  </a:lnTo>
                  <a:cubicBezTo>
                    <a:pt x="43391" y="229391"/>
                    <a:pt x="0" y="186000"/>
                    <a:pt x="0" y="132475"/>
                  </a:cubicBezTo>
                  <a:lnTo>
                    <a:pt x="0" y="96916"/>
                  </a:lnTo>
                  <a:cubicBezTo>
                    <a:pt x="0" y="71213"/>
                    <a:pt x="10211" y="46562"/>
                    <a:pt x="28386" y="28386"/>
                  </a:cubicBezTo>
                  <a:cubicBezTo>
                    <a:pt x="46562" y="10211"/>
                    <a:pt x="71213" y="0"/>
                    <a:pt x="9691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72988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0516" y="1202508"/>
            <a:ext cx="4072186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Diagrama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18180" y="299592"/>
            <a:ext cx="11716291" cy="9687816"/>
          </a:xfrm>
          <a:custGeom>
            <a:avLst/>
            <a:gdLst/>
            <a:ahLst/>
            <a:cxnLst/>
            <a:rect r="r" b="b" t="t" l="l"/>
            <a:pathLst>
              <a:path h="9687816" w="11716291">
                <a:moveTo>
                  <a:pt x="0" y="0"/>
                </a:moveTo>
                <a:lnTo>
                  <a:pt x="11716290" y="0"/>
                </a:lnTo>
                <a:lnTo>
                  <a:pt x="11716290" y="9687816"/>
                </a:lnTo>
                <a:lnTo>
                  <a:pt x="0" y="9687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" t="0" r="-18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55808"/>
            <a:ext cx="4074003" cy="870969"/>
            <a:chOff x="0" y="0"/>
            <a:chExt cx="1072988" cy="229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2988" cy="229391"/>
            </a:xfrm>
            <a:custGeom>
              <a:avLst/>
              <a:gdLst/>
              <a:ahLst/>
              <a:cxnLst/>
              <a:rect r="r" b="b" t="t" l="l"/>
              <a:pathLst>
                <a:path h="229391" w="1072988">
                  <a:moveTo>
                    <a:pt x="96916" y="0"/>
                  </a:moveTo>
                  <a:lnTo>
                    <a:pt x="976072" y="0"/>
                  </a:lnTo>
                  <a:cubicBezTo>
                    <a:pt x="1001776" y="0"/>
                    <a:pt x="1026427" y="10211"/>
                    <a:pt x="1044602" y="28386"/>
                  </a:cubicBezTo>
                  <a:cubicBezTo>
                    <a:pt x="1062778" y="46562"/>
                    <a:pt x="1072988" y="71213"/>
                    <a:pt x="1072988" y="96916"/>
                  </a:cubicBezTo>
                  <a:lnTo>
                    <a:pt x="1072988" y="132475"/>
                  </a:lnTo>
                  <a:cubicBezTo>
                    <a:pt x="1072988" y="158178"/>
                    <a:pt x="1062778" y="182830"/>
                    <a:pt x="1044602" y="201005"/>
                  </a:cubicBezTo>
                  <a:cubicBezTo>
                    <a:pt x="1026427" y="219180"/>
                    <a:pt x="1001776" y="229391"/>
                    <a:pt x="976072" y="229391"/>
                  </a:cubicBezTo>
                  <a:lnTo>
                    <a:pt x="96916" y="229391"/>
                  </a:lnTo>
                  <a:cubicBezTo>
                    <a:pt x="43391" y="229391"/>
                    <a:pt x="0" y="186000"/>
                    <a:pt x="0" y="132475"/>
                  </a:cubicBezTo>
                  <a:lnTo>
                    <a:pt x="0" y="96916"/>
                  </a:lnTo>
                  <a:cubicBezTo>
                    <a:pt x="0" y="71213"/>
                    <a:pt x="10211" y="46562"/>
                    <a:pt x="28386" y="28386"/>
                  </a:cubicBezTo>
                  <a:cubicBezTo>
                    <a:pt x="46562" y="10211"/>
                    <a:pt x="71213" y="0"/>
                    <a:pt x="9691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72988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0516" y="1202508"/>
            <a:ext cx="4072186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Diagrama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6794" y="0"/>
            <a:ext cx="8281206" cy="10287000"/>
            <a:chOff x="0" y="0"/>
            <a:chExt cx="128297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97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3224" t="0" r="-4322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226582"/>
            <a:ext cx="8115300" cy="706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7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Contexto: Roblox se ha convertido en una plataforma clave no solo para el desarrollo de juegos, sino también para la educación y evaluación interactiva.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7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Objetivo: Crear un sistema que evalúe habilidades de desarrollo, asignando categorías de conocimiento (junior, semi-senior, senior, especialista) basado en el desempeño.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7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Justificación: La gamificación aumenta la motivación y permite una evaluación dinámica en un entorno conocido y accesible para los usuarios.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7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Metodología: Desarrollo dividido en sprints para cubrir interfaz, lógica de evaluación, integración de DataStore para puntajes y pruebas de usuario.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71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Impacto: Herramienta útil para empresas y contextos educativos, permitiendo medir conocimientos de manera práctica y atractiva.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127029"/>
            <a:ext cx="4607356" cy="870969"/>
            <a:chOff x="0" y="0"/>
            <a:chExt cx="1213460" cy="229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3460" cy="229391"/>
            </a:xfrm>
            <a:custGeom>
              <a:avLst/>
              <a:gdLst/>
              <a:ahLst/>
              <a:cxnLst/>
              <a:rect r="r" b="b" t="t" l="l"/>
              <a:pathLst>
                <a:path h="229391" w="1213460">
                  <a:moveTo>
                    <a:pt x="85697" y="0"/>
                  </a:moveTo>
                  <a:lnTo>
                    <a:pt x="1127763" y="0"/>
                  </a:lnTo>
                  <a:cubicBezTo>
                    <a:pt x="1175092" y="0"/>
                    <a:pt x="1213460" y="38368"/>
                    <a:pt x="1213460" y="85697"/>
                  </a:cubicBezTo>
                  <a:lnTo>
                    <a:pt x="1213460" y="143694"/>
                  </a:lnTo>
                  <a:cubicBezTo>
                    <a:pt x="1213460" y="191023"/>
                    <a:pt x="1175092" y="229391"/>
                    <a:pt x="1127763" y="229391"/>
                  </a:cubicBezTo>
                  <a:lnTo>
                    <a:pt x="85697" y="229391"/>
                  </a:lnTo>
                  <a:cubicBezTo>
                    <a:pt x="38368" y="229391"/>
                    <a:pt x="0" y="191023"/>
                    <a:pt x="0" y="143694"/>
                  </a:cubicBezTo>
                  <a:lnTo>
                    <a:pt x="0" y="85697"/>
                  </a:lnTo>
                  <a:cubicBezTo>
                    <a:pt x="0" y="38368"/>
                    <a:pt x="38368" y="0"/>
                    <a:pt x="85697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13460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73730"/>
            <a:ext cx="4763483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Investigación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3342868" cy="870969"/>
            <a:chOff x="0" y="0"/>
            <a:chExt cx="880426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229391"/>
            </a:xfrm>
            <a:custGeom>
              <a:avLst/>
              <a:gdLst/>
              <a:ahLst/>
              <a:cxnLst/>
              <a:rect r="r" b="b" t="t" l="l"/>
              <a:pathLst>
                <a:path h="229391" w="880426">
                  <a:moveTo>
                    <a:pt x="114696" y="0"/>
                  </a:moveTo>
                  <a:lnTo>
                    <a:pt x="765731" y="0"/>
                  </a:lnTo>
                  <a:cubicBezTo>
                    <a:pt x="796150" y="0"/>
                    <a:pt x="825323" y="12084"/>
                    <a:pt x="846833" y="33594"/>
                  </a:cubicBezTo>
                  <a:cubicBezTo>
                    <a:pt x="868342" y="55103"/>
                    <a:pt x="880426" y="84276"/>
                    <a:pt x="880426" y="114696"/>
                  </a:cubicBezTo>
                  <a:lnTo>
                    <a:pt x="880426" y="114696"/>
                  </a:lnTo>
                  <a:cubicBezTo>
                    <a:pt x="880426" y="178040"/>
                    <a:pt x="829075" y="229391"/>
                    <a:pt x="765731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042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516" y="1202508"/>
            <a:ext cx="3341052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Mockups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2275"/>
            <a:ext cx="7415839" cy="4584504"/>
            <a:chOff x="0" y="0"/>
            <a:chExt cx="9887785" cy="611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461" y="3792275"/>
            <a:ext cx="7415839" cy="4584504"/>
            <a:chOff x="0" y="0"/>
            <a:chExt cx="9887785" cy="611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3342868" cy="870969"/>
            <a:chOff x="0" y="0"/>
            <a:chExt cx="880426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229391"/>
            </a:xfrm>
            <a:custGeom>
              <a:avLst/>
              <a:gdLst/>
              <a:ahLst/>
              <a:cxnLst/>
              <a:rect r="r" b="b" t="t" l="l"/>
              <a:pathLst>
                <a:path h="229391" w="880426">
                  <a:moveTo>
                    <a:pt x="114696" y="0"/>
                  </a:moveTo>
                  <a:lnTo>
                    <a:pt x="765731" y="0"/>
                  </a:lnTo>
                  <a:cubicBezTo>
                    <a:pt x="796150" y="0"/>
                    <a:pt x="825323" y="12084"/>
                    <a:pt x="846833" y="33594"/>
                  </a:cubicBezTo>
                  <a:cubicBezTo>
                    <a:pt x="868342" y="55103"/>
                    <a:pt x="880426" y="84276"/>
                    <a:pt x="880426" y="114696"/>
                  </a:cubicBezTo>
                  <a:lnTo>
                    <a:pt x="880426" y="114696"/>
                  </a:lnTo>
                  <a:cubicBezTo>
                    <a:pt x="880426" y="178040"/>
                    <a:pt x="829075" y="229391"/>
                    <a:pt x="765731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042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516" y="1202508"/>
            <a:ext cx="3341052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Mockups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2275"/>
            <a:ext cx="7415839" cy="4584504"/>
            <a:chOff x="0" y="0"/>
            <a:chExt cx="9887785" cy="611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461" y="3792275"/>
            <a:ext cx="7415839" cy="4584504"/>
            <a:chOff x="0" y="0"/>
            <a:chExt cx="9887785" cy="611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3342868" cy="870969"/>
            <a:chOff x="0" y="0"/>
            <a:chExt cx="880426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229391"/>
            </a:xfrm>
            <a:custGeom>
              <a:avLst/>
              <a:gdLst/>
              <a:ahLst/>
              <a:cxnLst/>
              <a:rect r="r" b="b" t="t" l="l"/>
              <a:pathLst>
                <a:path h="229391" w="880426">
                  <a:moveTo>
                    <a:pt x="114696" y="0"/>
                  </a:moveTo>
                  <a:lnTo>
                    <a:pt x="765731" y="0"/>
                  </a:lnTo>
                  <a:cubicBezTo>
                    <a:pt x="796150" y="0"/>
                    <a:pt x="825323" y="12084"/>
                    <a:pt x="846833" y="33594"/>
                  </a:cubicBezTo>
                  <a:cubicBezTo>
                    <a:pt x="868342" y="55103"/>
                    <a:pt x="880426" y="84276"/>
                    <a:pt x="880426" y="114696"/>
                  </a:cubicBezTo>
                  <a:lnTo>
                    <a:pt x="880426" y="114696"/>
                  </a:lnTo>
                  <a:cubicBezTo>
                    <a:pt x="880426" y="178040"/>
                    <a:pt x="829075" y="229391"/>
                    <a:pt x="765731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042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516" y="1202508"/>
            <a:ext cx="3341052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Mockups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2275"/>
            <a:ext cx="7415839" cy="4584504"/>
            <a:chOff x="0" y="0"/>
            <a:chExt cx="9887785" cy="611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461" y="3792275"/>
            <a:ext cx="7415839" cy="4584504"/>
            <a:chOff x="0" y="0"/>
            <a:chExt cx="9887785" cy="611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3342868" cy="870969"/>
            <a:chOff x="0" y="0"/>
            <a:chExt cx="880426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229391"/>
            </a:xfrm>
            <a:custGeom>
              <a:avLst/>
              <a:gdLst/>
              <a:ahLst/>
              <a:cxnLst/>
              <a:rect r="r" b="b" t="t" l="l"/>
              <a:pathLst>
                <a:path h="229391" w="880426">
                  <a:moveTo>
                    <a:pt x="114696" y="0"/>
                  </a:moveTo>
                  <a:lnTo>
                    <a:pt x="765731" y="0"/>
                  </a:lnTo>
                  <a:cubicBezTo>
                    <a:pt x="796150" y="0"/>
                    <a:pt x="825323" y="12084"/>
                    <a:pt x="846833" y="33594"/>
                  </a:cubicBezTo>
                  <a:cubicBezTo>
                    <a:pt x="868342" y="55103"/>
                    <a:pt x="880426" y="84276"/>
                    <a:pt x="880426" y="114696"/>
                  </a:cubicBezTo>
                  <a:lnTo>
                    <a:pt x="880426" y="114696"/>
                  </a:lnTo>
                  <a:cubicBezTo>
                    <a:pt x="880426" y="178040"/>
                    <a:pt x="829075" y="229391"/>
                    <a:pt x="765731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042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516" y="1202508"/>
            <a:ext cx="3341052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Mockups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2275"/>
            <a:ext cx="7415839" cy="4584504"/>
            <a:chOff x="0" y="0"/>
            <a:chExt cx="9887785" cy="611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461" y="3792275"/>
            <a:ext cx="7415839" cy="4584504"/>
            <a:chOff x="0" y="0"/>
            <a:chExt cx="9887785" cy="611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3342868" cy="870969"/>
            <a:chOff x="0" y="0"/>
            <a:chExt cx="880426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426" cy="229391"/>
            </a:xfrm>
            <a:custGeom>
              <a:avLst/>
              <a:gdLst/>
              <a:ahLst/>
              <a:cxnLst/>
              <a:rect r="r" b="b" t="t" l="l"/>
              <a:pathLst>
                <a:path h="229391" w="880426">
                  <a:moveTo>
                    <a:pt x="114696" y="0"/>
                  </a:moveTo>
                  <a:lnTo>
                    <a:pt x="765731" y="0"/>
                  </a:lnTo>
                  <a:cubicBezTo>
                    <a:pt x="796150" y="0"/>
                    <a:pt x="825323" y="12084"/>
                    <a:pt x="846833" y="33594"/>
                  </a:cubicBezTo>
                  <a:cubicBezTo>
                    <a:pt x="868342" y="55103"/>
                    <a:pt x="880426" y="84276"/>
                    <a:pt x="880426" y="114696"/>
                  </a:cubicBezTo>
                  <a:lnTo>
                    <a:pt x="880426" y="114696"/>
                  </a:lnTo>
                  <a:cubicBezTo>
                    <a:pt x="880426" y="178040"/>
                    <a:pt x="829075" y="229391"/>
                    <a:pt x="765731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042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516" y="1202508"/>
            <a:ext cx="3341052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Mockups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2275"/>
            <a:ext cx="7415839" cy="4584504"/>
            <a:chOff x="0" y="0"/>
            <a:chExt cx="9887785" cy="6112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43461" y="3792275"/>
            <a:ext cx="7415839" cy="4584504"/>
            <a:chOff x="0" y="0"/>
            <a:chExt cx="9887785" cy="6112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87785" cy="6112684"/>
            </a:xfrm>
            <a:custGeom>
              <a:avLst/>
              <a:gdLst/>
              <a:ahLst/>
              <a:cxnLst/>
              <a:rect r="r" b="b" t="t" l="l"/>
              <a:pathLst>
                <a:path h="6112684" w="9887785">
                  <a:moveTo>
                    <a:pt x="0" y="0"/>
                  </a:moveTo>
                  <a:lnTo>
                    <a:pt x="9887785" y="0"/>
                  </a:lnTo>
                  <a:lnTo>
                    <a:pt x="9887785" y="6112684"/>
                  </a:lnTo>
                  <a:lnTo>
                    <a:pt x="0" y="611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20315"/>
            <a:ext cx="9144000" cy="5246370"/>
            <a:chOff x="0" y="0"/>
            <a:chExt cx="141664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832" t="0" r="-83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824829"/>
            <a:ext cx="4358824" cy="870969"/>
            <a:chOff x="0" y="0"/>
            <a:chExt cx="1148003" cy="229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8003" cy="229391"/>
            </a:xfrm>
            <a:custGeom>
              <a:avLst/>
              <a:gdLst/>
              <a:ahLst/>
              <a:cxnLst/>
              <a:rect r="r" b="b" t="t" l="l"/>
              <a:pathLst>
                <a:path h="229391" w="1148003">
                  <a:moveTo>
                    <a:pt x="90584" y="0"/>
                  </a:moveTo>
                  <a:lnTo>
                    <a:pt x="1057419" y="0"/>
                  </a:lnTo>
                  <a:cubicBezTo>
                    <a:pt x="1107447" y="0"/>
                    <a:pt x="1148003" y="40556"/>
                    <a:pt x="1148003" y="90584"/>
                  </a:cubicBezTo>
                  <a:lnTo>
                    <a:pt x="1148003" y="138807"/>
                  </a:lnTo>
                  <a:cubicBezTo>
                    <a:pt x="1148003" y="188835"/>
                    <a:pt x="1107447" y="229391"/>
                    <a:pt x="1057419" y="229391"/>
                  </a:cubicBezTo>
                  <a:lnTo>
                    <a:pt x="90584" y="229391"/>
                  </a:lnTo>
                  <a:cubicBezTo>
                    <a:pt x="40556" y="229391"/>
                    <a:pt x="0" y="188835"/>
                    <a:pt x="0" y="138807"/>
                  </a:cubicBezTo>
                  <a:lnTo>
                    <a:pt x="0" y="90584"/>
                  </a:lnTo>
                  <a:cubicBezTo>
                    <a:pt x="0" y="40556"/>
                    <a:pt x="40556" y="0"/>
                    <a:pt x="90584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48003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81741" y="2568065"/>
            <a:ext cx="7862259" cy="11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31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71361"/>
            <a:ext cx="7397755" cy="296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El informe del Proyecto APT ha sido crucial para sentar una base sólida en el desarrollo del entorno de evaluación en Roblox. La planificación y el diseño inicial nos han permitido anticipar desafíos y estructurar claramente las fases del proyecto.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8238" y="4159934"/>
            <a:ext cx="13511524" cy="320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El presente informe técnico detalla el desarrollo del Proyecto APT titulado "Evaluación de Desarrolladores en Roblox mediante Juego Simulado", llevado a cabo por Daysi Vejar y Vicente Muñoz. Este proyecto responde a la necesidad de innovar en los métodos de evaluación de competencias técnicas en el ámbito de la informática, utilizando un entorno lúdico y accesible que facilita una evaluación más dinámica y contextualizada.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860504" y="3050606"/>
            <a:ext cx="4723120" cy="870969"/>
            <a:chOff x="0" y="0"/>
            <a:chExt cx="1243949" cy="229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3949" cy="229391"/>
            </a:xfrm>
            <a:custGeom>
              <a:avLst/>
              <a:gdLst/>
              <a:ahLst/>
              <a:cxnLst/>
              <a:rect r="r" b="b" t="t" l="l"/>
              <a:pathLst>
                <a:path h="229391" w="1243949">
                  <a:moveTo>
                    <a:pt x="83597" y="0"/>
                  </a:moveTo>
                  <a:lnTo>
                    <a:pt x="1160352" y="0"/>
                  </a:lnTo>
                  <a:cubicBezTo>
                    <a:pt x="1182524" y="0"/>
                    <a:pt x="1203787" y="8807"/>
                    <a:pt x="1219464" y="24485"/>
                  </a:cubicBezTo>
                  <a:cubicBezTo>
                    <a:pt x="1235142" y="40162"/>
                    <a:pt x="1243949" y="61426"/>
                    <a:pt x="1243949" y="83597"/>
                  </a:cubicBezTo>
                  <a:lnTo>
                    <a:pt x="1243949" y="145794"/>
                  </a:lnTo>
                  <a:cubicBezTo>
                    <a:pt x="1243949" y="167965"/>
                    <a:pt x="1235142" y="189229"/>
                    <a:pt x="1219464" y="204906"/>
                  </a:cubicBezTo>
                  <a:cubicBezTo>
                    <a:pt x="1203787" y="220584"/>
                    <a:pt x="1182524" y="229391"/>
                    <a:pt x="1160352" y="229391"/>
                  </a:cubicBezTo>
                  <a:lnTo>
                    <a:pt x="83597" y="229391"/>
                  </a:lnTo>
                  <a:cubicBezTo>
                    <a:pt x="61426" y="229391"/>
                    <a:pt x="40162" y="220584"/>
                    <a:pt x="24485" y="204906"/>
                  </a:cubicBezTo>
                  <a:cubicBezTo>
                    <a:pt x="8807" y="189229"/>
                    <a:pt x="0" y="167965"/>
                    <a:pt x="0" y="145794"/>
                  </a:cubicBezTo>
                  <a:lnTo>
                    <a:pt x="0" y="83597"/>
                  </a:lnTo>
                  <a:cubicBezTo>
                    <a:pt x="0" y="61426"/>
                    <a:pt x="8807" y="40162"/>
                    <a:pt x="24485" y="24485"/>
                  </a:cubicBezTo>
                  <a:cubicBezTo>
                    <a:pt x="40162" y="8807"/>
                    <a:pt x="61426" y="0"/>
                    <a:pt x="83597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43949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50724" y="2793842"/>
            <a:ext cx="9747722" cy="11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Introduccion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906" y="3538421"/>
            <a:ext cx="12282188" cy="288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15"/>
              </a:lnSpc>
              <a:spcBef>
                <a:spcPct val="0"/>
              </a:spcBef>
            </a:pPr>
            <a:r>
              <a:rPr lang="en-US" sz="16867" spc="1231" strike="noStrike" u="none">
                <a:solidFill>
                  <a:srgbClr val="000000"/>
                </a:solidFill>
                <a:latin typeface="Grand Cru S"/>
                <a:ea typeface="Grand Cru S"/>
                <a:cs typeface="Grand Cru S"/>
                <a:sym typeface="Grand Cru S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20315"/>
            <a:ext cx="8281206" cy="5246370"/>
            <a:chOff x="0" y="0"/>
            <a:chExt cx="128297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976" cy="812800"/>
            </a:xfrm>
            <a:custGeom>
              <a:avLst/>
              <a:gdLst/>
              <a:ahLst/>
              <a:cxnLst/>
              <a:rect r="r" b="b" t="t" l="l"/>
              <a:pathLst>
                <a:path h="81280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128" t="0" r="-612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2539273"/>
            <a:ext cx="4671078" cy="870969"/>
            <a:chOff x="0" y="0"/>
            <a:chExt cx="1230243" cy="229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0243" cy="229391"/>
            </a:xfrm>
            <a:custGeom>
              <a:avLst/>
              <a:gdLst/>
              <a:ahLst/>
              <a:cxnLst/>
              <a:rect r="r" b="b" t="t" l="l"/>
              <a:pathLst>
                <a:path h="229391" w="1230243">
                  <a:moveTo>
                    <a:pt x="84528" y="0"/>
                  </a:moveTo>
                  <a:lnTo>
                    <a:pt x="1145714" y="0"/>
                  </a:lnTo>
                  <a:cubicBezTo>
                    <a:pt x="1192398" y="0"/>
                    <a:pt x="1230243" y="37845"/>
                    <a:pt x="1230243" y="84528"/>
                  </a:cubicBezTo>
                  <a:lnTo>
                    <a:pt x="1230243" y="144863"/>
                  </a:lnTo>
                  <a:cubicBezTo>
                    <a:pt x="1230243" y="191546"/>
                    <a:pt x="1192398" y="229391"/>
                    <a:pt x="1145714" y="229391"/>
                  </a:cubicBezTo>
                  <a:lnTo>
                    <a:pt x="84528" y="229391"/>
                  </a:lnTo>
                  <a:cubicBezTo>
                    <a:pt x="37845" y="229391"/>
                    <a:pt x="0" y="191546"/>
                    <a:pt x="0" y="144863"/>
                  </a:cubicBezTo>
                  <a:lnTo>
                    <a:pt x="0" y="84528"/>
                  </a:lnTo>
                  <a:cubicBezTo>
                    <a:pt x="0" y="37845"/>
                    <a:pt x="37845" y="0"/>
                    <a:pt x="84528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30243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2282509"/>
            <a:ext cx="8115300" cy="11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Problematica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623517"/>
            <a:ext cx="8115300" cy="346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El principal problema es la falta de métodos interactivos y prácticos para evaluar programadores. Las evaluaciones tradicionales, como pruebas escritas o ejercicios aislados, no reflejan adecuadamente las capacidades técnicas en un contexto realista ni integran dinámicas visuales o lúdicas, haciendo el proceso monótono.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520315"/>
            <a:ext cx="9144000" cy="5246370"/>
            <a:chOff x="0" y="0"/>
            <a:chExt cx="141664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812800"/>
            </a:xfrm>
            <a:custGeom>
              <a:avLst/>
              <a:gdLst/>
              <a:ahLst/>
              <a:cxnLst/>
              <a:rect r="r" b="b" t="t" l="l"/>
              <a:pathLst>
                <a:path h="812800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28" t="0" r="-32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824829"/>
            <a:ext cx="3474104" cy="870969"/>
            <a:chOff x="0" y="0"/>
            <a:chExt cx="914990" cy="229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4990" cy="229391"/>
            </a:xfrm>
            <a:custGeom>
              <a:avLst/>
              <a:gdLst/>
              <a:ahLst/>
              <a:cxnLst/>
              <a:rect r="r" b="b" t="t" l="l"/>
              <a:pathLst>
                <a:path h="229391" w="914990">
                  <a:moveTo>
                    <a:pt x="113652" y="0"/>
                  </a:moveTo>
                  <a:lnTo>
                    <a:pt x="801339" y="0"/>
                  </a:lnTo>
                  <a:cubicBezTo>
                    <a:pt x="864107" y="0"/>
                    <a:pt x="914990" y="50884"/>
                    <a:pt x="914990" y="113652"/>
                  </a:cubicBezTo>
                  <a:lnTo>
                    <a:pt x="914990" y="115739"/>
                  </a:lnTo>
                  <a:cubicBezTo>
                    <a:pt x="914990" y="145882"/>
                    <a:pt x="903016" y="174789"/>
                    <a:pt x="881703" y="196103"/>
                  </a:cubicBezTo>
                  <a:cubicBezTo>
                    <a:pt x="860389" y="217417"/>
                    <a:pt x="831481" y="229391"/>
                    <a:pt x="801339" y="229391"/>
                  </a:cubicBezTo>
                  <a:lnTo>
                    <a:pt x="113652" y="229391"/>
                  </a:lnTo>
                  <a:cubicBezTo>
                    <a:pt x="50884" y="229391"/>
                    <a:pt x="0" y="178507"/>
                    <a:pt x="0" y="115739"/>
                  </a:cubicBezTo>
                  <a:lnTo>
                    <a:pt x="0" y="113652"/>
                  </a:lnTo>
                  <a:cubicBezTo>
                    <a:pt x="0" y="50884"/>
                    <a:pt x="50884" y="0"/>
                    <a:pt x="113652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14990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81741" y="2568065"/>
            <a:ext cx="7862259" cy="11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31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Solucion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71361"/>
            <a:ext cx="7397755" cy="346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La solución es un entorno gamificado en Roblox que permite a programadores participar en evaluaciones interactivas. Combina preguntas de informática con minijuegos. Ofrece retroalimentación inmediata, puntajes en tiempo real y actividades visuales que facilitan la comprensión y motivan el aprendizaje continuo.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20315"/>
            <a:ext cx="8281206" cy="5246370"/>
            <a:chOff x="0" y="0"/>
            <a:chExt cx="128297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976" cy="812800"/>
            </a:xfrm>
            <a:custGeom>
              <a:avLst/>
              <a:gdLst/>
              <a:ahLst/>
              <a:cxnLst/>
              <a:rect r="r" b="b" t="t" l="l"/>
              <a:pathLst>
                <a:path h="81280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128" t="0" r="-612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2539273"/>
            <a:ext cx="4254739" cy="870969"/>
            <a:chOff x="0" y="0"/>
            <a:chExt cx="1120590" cy="229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590" cy="229391"/>
            </a:xfrm>
            <a:custGeom>
              <a:avLst/>
              <a:gdLst/>
              <a:ahLst/>
              <a:cxnLst/>
              <a:rect r="r" b="b" t="t" l="l"/>
              <a:pathLst>
                <a:path h="229391" w="1120590">
                  <a:moveTo>
                    <a:pt x="92800" y="0"/>
                  </a:moveTo>
                  <a:lnTo>
                    <a:pt x="1027790" y="0"/>
                  </a:lnTo>
                  <a:cubicBezTo>
                    <a:pt x="1052402" y="0"/>
                    <a:pt x="1076006" y="9777"/>
                    <a:pt x="1093409" y="27180"/>
                  </a:cubicBezTo>
                  <a:cubicBezTo>
                    <a:pt x="1110813" y="44584"/>
                    <a:pt x="1120590" y="68188"/>
                    <a:pt x="1120590" y="92800"/>
                  </a:cubicBezTo>
                  <a:lnTo>
                    <a:pt x="1120590" y="136591"/>
                  </a:lnTo>
                  <a:cubicBezTo>
                    <a:pt x="1120590" y="161203"/>
                    <a:pt x="1110813" y="184807"/>
                    <a:pt x="1093409" y="202211"/>
                  </a:cubicBezTo>
                  <a:cubicBezTo>
                    <a:pt x="1076006" y="219614"/>
                    <a:pt x="1052402" y="229391"/>
                    <a:pt x="1027790" y="229391"/>
                  </a:cubicBezTo>
                  <a:lnTo>
                    <a:pt x="92800" y="229391"/>
                  </a:lnTo>
                  <a:cubicBezTo>
                    <a:pt x="41548" y="229391"/>
                    <a:pt x="0" y="187843"/>
                    <a:pt x="0" y="136591"/>
                  </a:cubicBezTo>
                  <a:lnTo>
                    <a:pt x="0" y="92800"/>
                  </a:lnTo>
                  <a:cubicBezTo>
                    <a:pt x="0" y="41548"/>
                    <a:pt x="41548" y="0"/>
                    <a:pt x="92800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20590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2282509"/>
            <a:ext cx="8115300" cy="11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Metodología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623517"/>
            <a:ext cx="8115300" cy="346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La metodología que se usó fue la ágil, la cual como equipo vimos como la más conveniente, ya que tiene mejor adaptabilidad, colaboración y una rápida entrega de valor que son cruciales. Entre otras cosas, como la flexibilidad y adaptación, enfoque en el cliente, iteraciones y entregas rápidas, mejora continua y reducción de riesgos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55808"/>
            <a:ext cx="2803222" cy="870969"/>
            <a:chOff x="0" y="0"/>
            <a:chExt cx="738297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8297" cy="229391"/>
            </a:xfrm>
            <a:custGeom>
              <a:avLst/>
              <a:gdLst/>
              <a:ahLst/>
              <a:cxnLst/>
              <a:rect r="r" b="b" t="t" l="l"/>
              <a:pathLst>
                <a:path h="229391" w="738297">
                  <a:moveTo>
                    <a:pt x="114696" y="0"/>
                  </a:moveTo>
                  <a:lnTo>
                    <a:pt x="623602" y="0"/>
                  </a:lnTo>
                  <a:cubicBezTo>
                    <a:pt x="654021" y="0"/>
                    <a:pt x="683194" y="12084"/>
                    <a:pt x="704704" y="33594"/>
                  </a:cubicBezTo>
                  <a:cubicBezTo>
                    <a:pt x="726213" y="55103"/>
                    <a:pt x="738297" y="84276"/>
                    <a:pt x="738297" y="114696"/>
                  </a:cubicBezTo>
                  <a:lnTo>
                    <a:pt x="738297" y="114696"/>
                  </a:lnTo>
                  <a:cubicBezTo>
                    <a:pt x="738297" y="178040"/>
                    <a:pt x="686946" y="229391"/>
                    <a:pt x="623602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38297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88453" y="1455808"/>
            <a:ext cx="8133549" cy="8101555"/>
          </a:xfrm>
          <a:custGeom>
            <a:avLst/>
            <a:gdLst/>
            <a:ahLst/>
            <a:cxnLst/>
            <a:rect r="r" b="b" t="t" l="l"/>
            <a:pathLst>
              <a:path h="8101555" w="8133549">
                <a:moveTo>
                  <a:pt x="0" y="0"/>
                </a:moveTo>
                <a:lnTo>
                  <a:pt x="8133549" y="0"/>
                </a:lnTo>
                <a:lnTo>
                  <a:pt x="8133549" y="8101555"/>
                </a:lnTo>
                <a:lnTo>
                  <a:pt x="0" y="8101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3" r="-496" b="-3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13532">
            <a:off x="10928702" y="1254578"/>
            <a:ext cx="3818081" cy="1520290"/>
          </a:xfrm>
          <a:custGeom>
            <a:avLst/>
            <a:gdLst/>
            <a:ahLst/>
            <a:cxnLst/>
            <a:rect r="r" b="b" t="t" l="l"/>
            <a:pathLst>
              <a:path h="1520290" w="3818081">
                <a:moveTo>
                  <a:pt x="0" y="0"/>
                </a:moveTo>
                <a:lnTo>
                  <a:pt x="3818081" y="0"/>
                </a:lnTo>
                <a:lnTo>
                  <a:pt x="3818081" y="1520290"/>
                </a:lnTo>
                <a:lnTo>
                  <a:pt x="0" y="1520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0516" y="1202508"/>
            <a:ext cx="2801405" cy="11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Sprint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28921" y="2577017"/>
            <a:ext cx="2041258" cy="81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296" spc="78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Despliegue y Monitoreo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1467" y="2376992"/>
            <a:ext cx="2041258" cy="121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296" spc="78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Planificación y Diseño de la Interfaz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62096" y="4659447"/>
            <a:ext cx="2379589" cy="161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296" spc="78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Desarrollo del Sistema de Preguntas y Respuestas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1907" y="6901251"/>
            <a:ext cx="2330819" cy="176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7"/>
              </a:lnSpc>
              <a:spcBef>
                <a:spcPct val="0"/>
              </a:spcBef>
            </a:pPr>
            <a:r>
              <a:rPr lang="en-US" sz="2026" spc="68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Integración        de DataStore para Almacenamiento de Puntajes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43408" y="6882201"/>
            <a:ext cx="2000592" cy="201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 spc="76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Desarrollo del Sistema de Preguntas y Respuestas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5564" y="4760271"/>
            <a:ext cx="2041258" cy="121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296" spc="78">
                <a:solidFill>
                  <a:srgbClr val="FFFFFF"/>
                </a:solidFill>
                <a:latin typeface="Tufuli Arabic"/>
                <a:ea typeface="Tufuli Arabic"/>
                <a:cs typeface="Tufuli Arabic"/>
                <a:sym typeface="Tufuli Arabic"/>
              </a:rPr>
              <a:t>Pruebas de Integración y Ajustes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6194169">
            <a:off x="12105757" y="6198256"/>
            <a:ext cx="3818081" cy="1520290"/>
          </a:xfrm>
          <a:custGeom>
            <a:avLst/>
            <a:gdLst/>
            <a:ahLst/>
            <a:cxnLst/>
            <a:rect r="r" b="b" t="t" l="l"/>
            <a:pathLst>
              <a:path h="1520290" w="3818081">
                <a:moveTo>
                  <a:pt x="0" y="0"/>
                </a:moveTo>
                <a:lnTo>
                  <a:pt x="3818081" y="0"/>
                </a:lnTo>
                <a:lnTo>
                  <a:pt x="3818081" y="1520290"/>
                </a:lnTo>
                <a:lnTo>
                  <a:pt x="0" y="1520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401271">
            <a:off x="3424349" y="6697060"/>
            <a:ext cx="3818081" cy="1520290"/>
          </a:xfrm>
          <a:custGeom>
            <a:avLst/>
            <a:gdLst/>
            <a:ahLst/>
            <a:cxnLst/>
            <a:rect r="r" b="b" t="t" l="l"/>
            <a:pathLst>
              <a:path h="1520290" w="3818081">
                <a:moveTo>
                  <a:pt x="0" y="0"/>
                </a:moveTo>
                <a:lnTo>
                  <a:pt x="3818081" y="0"/>
                </a:lnTo>
                <a:lnTo>
                  <a:pt x="3818081" y="1520290"/>
                </a:lnTo>
                <a:lnTo>
                  <a:pt x="0" y="1520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670460">
            <a:off x="3647975" y="1893072"/>
            <a:ext cx="3818081" cy="1520290"/>
          </a:xfrm>
          <a:custGeom>
            <a:avLst/>
            <a:gdLst/>
            <a:ahLst/>
            <a:cxnLst/>
            <a:rect r="r" b="b" t="t" l="l"/>
            <a:pathLst>
              <a:path h="1520290" w="3818081">
                <a:moveTo>
                  <a:pt x="0" y="0"/>
                </a:moveTo>
                <a:lnTo>
                  <a:pt x="3818081" y="0"/>
                </a:lnTo>
                <a:lnTo>
                  <a:pt x="3818081" y="1520290"/>
                </a:lnTo>
                <a:lnTo>
                  <a:pt x="0" y="1520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74247"/>
            <a:ext cx="3462425" cy="870969"/>
            <a:chOff x="0" y="0"/>
            <a:chExt cx="911914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1914" cy="229391"/>
            </a:xfrm>
            <a:custGeom>
              <a:avLst/>
              <a:gdLst/>
              <a:ahLst/>
              <a:cxnLst/>
              <a:rect r="r" b="b" t="t" l="l"/>
              <a:pathLst>
                <a:path h="229391" w="911914">
                  <a:moveTo>
                    <a:pt x="114035" y="0"/>
                  </a:moveTo>
                  <a:lnTo>
                    <a:pt x="797879" y="0"/>
                  </a:lnTo>
                  <a:cubicBezTo>
                    <a:pt x="860859" y="0"/>
                    <a:pt x="911914" y="51055"/>
                    <a:pt x="911914" y="114035"/>
                  </a:cubicBezTo>
                  <a:lnTo>
                    <a:pt x="911914" y="115356"/>
                  </a:lnTo>
                  <a:cubicBezTo>
                    <a:pt x="911914" y="145600"/>
                    <a:pt x="899900" y="174605"/>
                    <a:pt x="878514" y="195991"/>
                  </a:cubicBezTo>
                  <a:cubicBezTo>
                    <a:pt x="857128" y="217377"/>
                    <a:pt x="828123" y="229391"/>
                    <a:pt x="797879" y="229391"/>
                  </a:cubicBezTo>
                  <a:lnTo>
                    <a:pt x="114035" y="229391"/>
                  </a:lnTo>
                  <a:cubicBezTo>
                    <a:pt x="51055" y="229391"/>
                    <a:pt x="0" y="178336"/>
                    <a:pt x="0" y="115356"/>
                  </a:cubicBezTo>
                  <a:lnTo>
                    <a:pt x="0" y="114035"/>
                  </a:lnTo>
                  <a:cubicBezTo>
                    <a:pt x="0" y="83791"/>
                    <a:pt x="12014" y="54786"/>
                    <a:pt x="33400" y="33400"/>
                  </a:cubicBezTo>
                  <a:cubicBezTo>
                    <a:pt x="54786" y="12014"/>
                    <a:pt x="83791" y="0"/>
                    <a:pt x="114035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11914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775191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uno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88946"/>
            <a:ext cx="16230600" cy="15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Desarrollo del Sistema de Preguntas y Respuestas: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Implementar la lógica para mostrar preguntas y recibir respuestas.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Configurar los botones de respuesta y asignar el puntaje en función de la respuesta correcta o incorrecta.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Crear el sistema de temporizador para cada pregunta.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528206"/>
            <a:ext cx="3462425" cy="870969"/>
            <a:chOff x="0" y="0"/>
            <a:chExt cx="911914" cy="2293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1914" cy="229391"/>
            </a:xfrm>
            <a:custGeom>
              <a:avLst/>
              <a:gdLst/>
              <a:ahLst/>
              <a:cxnLst/>
              <a:rect r="r" b="b" t="t" l="l"/>
              <a:pathLst>
                <a:path h="229391" w="911914">
                  <a:moveTo>
                    <a:pt x="114035" y="0"/>
                  </a:moveTo>
                  <a:lnTo>
                    <a:pt x="797879" y="0"/>
                  </a:lnTo>
                  <a:cubicBezTo>
                    <a:pt x="860859" y="0"/>
                    <a:pt x="911914" y="51055"/>
                    <a:pt x="911914" y="114035"/>
                  </a:cubicBezTo>
                  <a:lnTo>
                    <a:pt x="911914" y="115356"/>
                  </a:lnTo>
                  <a:cubicBezTo>
                    <a:pt x="911914" y="145600"/>
                    <a:pt x="899900" y="174605"/>
                    <a:pt x="878514" y="195991"/>
                  </a:cubicBezTo>
                  <a:cubicBezTo>
                    <a:pt x="857128" y="217377"/>
                    <a:pt x="828123" y="229391"/>
                    <a:pt x="797879" y="229391"/>
                  </a:cubicBezTo>
                  <a:lnTo>
                    <a:pt x="114035" y="229391"/>
                  </a:lnTo>
                  <a:cubicBezTo>
                    <a:pt x="51055" y="229391"/>
                    <a:pt x="0" y="178336"/>
                    <a:pt x="0" y="115356"/>
                  </a:cubicBezTo>
                  <a:lnTo>
                    <a:pt x="0" y="114035"/>
                  </a:lnTo>
                  <a:cubicBezTo>
                    <a:pt x="0" y="83791"/>
                    <a:pt x="12014" y="54786"/>
                    <a:pt x="33400" y="33400"/>
                  </a:cubicBezTo>
                  <a:cubicBezTo>
                    <a:pt x="54786" y="12014"/>
                    <a:pt x="83791" y="0"/>
                    <a:pt x="114035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11914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193964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82305"/>
            <a:ext cx="16230600" cy="15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Planificación y Diseño de la Interfaz: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Definir las características clave del juego y las mecánicas de evaluación (preguntas, categorías de puntaje).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Diseñar la interfaz gráfica de usuario (GUI), incluyendo los elementos de preguntas, botones de respuesta, y categorías.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Crear prototipos de las GUI para el jugador y para el administrador.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96199"/>
            <a:ext cx="3462425" cy="870969"/>
            <a:chOff x="0" y="0"/>
            <a:chExt cx="911914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1914" cy="229391"/>
            </a:xfrm>
            <a:custGeom>
              <a:avLst/>
              <a:gdLst/>
              <a:ahLst/>
              <a:cxnLst/>
              <a:rect r="r" b="b" t="t" l="l"/>
              <a:pathLst>
                <a:path h="229391" w="911914">
                  <a:moveTo>
                    <a:pt x="114035" y="0"/>
                  </a:moveTo>
                  <a:lnTo>
                    <a:pt x="797879" y="0"/>
                  </a:lnTo>
                  <a:cubicBezTo>
                    <a:pt x="860859" y="0"/>
                    <a:pt x="911914" y="51055"/>
                    <a:pt x="911914" y="114035"/>
                  </a:cubicBezTo>
                  <a:lnTo>
                    <a:pt x="911914" y="115356"/>
                  </a:lnTo>
                  <a:cubicBezTo>
                    <a:pt x="911914" y="145600"/>
                    <a:pt x="899900" y="174605"/>
                    <a:pt x="878514" y="195991"/>
                  </a:cubicBezTo>
                  <a:cubicBezTo>
                    <a:pt x="857128" y="217377"/>
                    <a:pt x="828123" y="229391"/>
                    <a:pt x="797879" y="229391"/>
                  </a:cubicBezTo>
                  <a:lnTo>
                    <a:pt x="114035" y="229391"/>
                  </a:lnTo>
                  <a:cubicBezTo>
                    <a:pt x="51055" y="229391"/>
                    <a:pt x="0" y="178336"/>
                    <a:pt x="0" y="115356"/>
                  </a:cubicBezTo>
                  <a:lnTo>
                    <a:pt x="0" y="114035"/>
                  </a:lnTo>
                  <a:cubicBezTo>
                    <a:pt x="0" y="83791"/>
                    <a:pt x="12014" y="54786"/>
                    <a:pt x="33400" y="33400"/>
                  </a:cubicBezTo>
                  <a:cubicBezTo>
                    <a:pt x="54786" y="12014"/>
                    <a:pt x="83791" y="0"/>
                    <a:pt x="114035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11914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505892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tres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58245"/>
            <a:ext cx="16230600" cy="15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Desarrollo del Sistema de Preguntas y Respuestas: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Implementar la lógica para mostrar preguntas y recibir respuestas.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Configurar los botones de respuesta y asignar el puntaje en función de la respuesta correcta o incorrecta.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Crear el sistema de temporizador para cada pregunta.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780011"/>
            <a:ext cx="4295102" cy="870969"/>
            <a:chOff x="0" y="0"/>
            <a:chExt cx="1131220" cy="2293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220" cy="229391"/>
            </a:xfrm>
            <a:custGeom>
              <a:avLst/>
              <a:gdLst/>
              <a:ahLst/>
              <a:cxnLst/>
              <a:rect r="r" b="b" t="t" l="l"/>
              <a:pathLst>
                <a:path h="229391" w="1131220">
                  <a:moveTo>
                    <a:pt x="91927" y="0"/>
                  </a:moveTo>
                  <a:lnTo>
                    <a:pt x="1039293" y="0"/>
                  </a:lnTo>
                  <a:cubicBezTo>
                    <a:pt x="1063673" y="0"/>
                    <a:pt x="1087056" y="9685"/>
                    <a:pt x="1104295" y="26925"/>
                  </a:cubicBezTo>
                  <a:cubicBezTo>
                    <a:pt x="1121535" y="44165"/>
                    <a:pt x="1131220" y="67547"/>
                    <a:pt x="1131220" y="91927"/>
                  </a:cubicBezTo>
                  <a:lnTo>
                    <a:pt x="1131220" y="137464"/>
                  </a:lnTo>
                  <a:cubicBezTo>
                    <a:pt x="1131220" y="161844"/>
                    <a:pt x="1121535" y="185226"/>
                    <a:pt x="1104295" y="202466"/>
                  </a:cubicBezTo>
                  <a:cubicBezTo>
                    <a:pt x="1087056" y="219706"/>
                    <a:pt x="1063673" y="229391"/>
                    <a:pt x="1039293" y="229391"/>
                  </a:cubicBezTo>
                  <a:lnTo>
                    <a:pt x="91927" y="229391"/>
                  </a:lnTo>
                  <a:cubicBezTo>
                    <a:pt x="41157" y="229391"/>
                    <a:pt x="0" y="188234"/>
                    <a:pt x="0" y="137464"/>
                  </a:cubicBezTo>
                  <a:lnTo>
                    <a:pt x="0" y="91927"/>
                  </a:lnTo>
                  <a:cubicBezTo>
                    <a:pt x="0" y="67547"/>
                    <a:pt x="9685" y="44165"/>
                    <a:pt x="26925" y="26925"/>
                  </a:cubicBezTo>
                  <a:cubicBezTo>
                    <a:pt x="44165" y="9685"/>
                    <a:pt x="67547" y="0"/>
                    <a:pt x="91927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31220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501860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cuatro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40615"/>
            <a:ext cx="16230600" cy="199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Integración de DataStore para Almacenamiento de Puntajes: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Configurar DataStore para almacenar puntajes de los jugadores y categorías.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Implementar las funciones getPlayerScore, savePlayerScore, y resetPlayerScore para gestionar el puntaje y categoría de cada jugador.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Asegurar que los puntajes se almacenen y recuperen correctamente entre sesiones.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C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74973"/>
            <a:ext cx="3965500" cy="870969"/>
            <a:chOff x="0" y="0"/>
            <a:chExt cx="1044412" cy="229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412" cy="229391"/>
            </a:xfrm>
            <a:custGeom>
              <a:avLst/>
              <a:gdLst/>
              <a:ahLst/>
              <a:cxnLst/>
              <a:rect r="r" b="b" t="t" l="l"/>
              <a:pathLst>
                <a:path h="229391" w="1044412">
                  <a:moveTo>
                    <a:pt x="99568" y="0"/>
                  </a:moveTo>
                  <a:lnTo>
                    <a:pt x="944843" y="0"/>
                  </a:lnTo>
                  <a:cubicBezTo>
                    <a:pt x="999833" y="0"/>
                    <a:pt x="1044412" y="44578"/>
                    <a:pt x="1044412" y="99568"/>
                  </a:cubicBezTo>
                  <a:lnTo>
                    <a:pt x="1044412" y="129823"/>
                  </a:lnTo>
                  <a:cubicBezTo>
                    <a:pt x="1044412" y="156230"/>
                    <a:pt x="1033921" y="181555"/>
                    <a:pt x="1015249" y="200228"/>
                  </a:cubicBezTo>
                  <a:cubicBezTo>
                    <a:pt x="996576" y="218901"/>
                    <a:pt x="971251" y="229391"/>
                    <a:pt x="944843" y="229391"/>
                  </a:cubicBezTo>
                  <a:lnTo>
                    <a:pt x="99568" y="229391"/>
                  </a:lnTo>
                  <a:cubicBezTo>
                    <a:pt x="44578" y="229391"/>
                    <a:pt x="0" y="184813"/>
                    <a:pt x="0" y="129823"/>
                  </a:cubicBezTo>
                  <a:lnTo>
                    <a:pt x="0" y="99568"/>
                  </a:lnTo>
                  <a:cubicBezTo>
                    <a:pt x="0" y="44578"/>
                    <a:pt x="44578" y="0"/>
                    <a:pt x="99568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44412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84665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cinco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79472"/>
            <a:ext cx="16230600" cy="15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Despliegue y Monitoreo: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Preparar el juego para su despliegue en Roblox.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Monitorear el rendimiento del juego y la interacción de los usuarios en tiempo real.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Implementar un sistema básico de recolección de feedback para identificar posibles mejoras.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068789"/>
            <a:ext cx="3462425" cy="870969"/>
            <a:chOff x="0" y="0"/>
            <a:chExt cx="911914" cy="2293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1914" cy="229391"/>
            </a:xfrm>
            <a:custGeom>
              <a:avLst/>
              <a:gdLst/>
              <a:ahLst/>
              <a:cxnLst/>
              <a:rect r="r" b="b" t="t" l="l"/>
              <a:pathLst>
                <a:path h="229391" w="911914">
                  <a:moveTo>
                    <a:pt x="114035" y="0"/>
                  </a:moveTo>
                  <a:lnTo>
                    <a:pt x="797879" y="0"/>
                  </a:lnTo>
                  <a:cubicBezTo>
                    <a:pt x="860859" y="0"/>
                    <a:pt x="911914" y="51055"/>
                    <a:pt x="911914" y="114035"/>
                  </a:cubicBezTo>
                  <a:lnTo>
                    <a:pt x="911914" y="115356"/>
                  </a:lnTo>
                  <a:cubicBezTo>
                    <a:pt x="911914" y="145600"/>
                    <a:pt x="899900" y="174605"/>
                    <a:pt x="878514" y="195991"/>
                  </a:cubicBezTo>
                  <a:cubicBezTo>
                    <a:pt x="857128" y="217377"/>
                    <a:pt x="828123" y="229391"/>
                    <a:pt x="797879" y="229391"/>
                  </a:cubicBezTo>
                  <a:lnTo>
                    <a:pt x="114035" y="229391"/>
                  </a:lnTo>
                  <a:cubicBezTo>
                    <a:pt x="51055" y="229391"/>
                    <a:pt x="0" y="178336"/>
                    <a:pt x="0" y="115356"/>
                  </a:cubicBezTo>
                  <a:lnTo>
                    <a:pt x="0" y="114035"/>
                  </a:lnTo>
                  <a:cubicBezTo>
                    <a:pt x="0" y="83791"/>
                    <a:pt x="12014" y="54786"/>
                    <a:pt x="33400" y="33400"/>
                  </a:cubicBezTo>
                  <a:cubicBezTo>
                    <a:pt x="54786" y="12014"/>
                    <a:pt x="83791" y="0"/>
                    <a:pt x="114035" y="0"/>
                  </a:cubicBezTo>
                  <a:close/>
                </a:path>
              </a:pathLst>
            </a:custGeom>
            <a:solidFill>
              <a:srgbClr val="96CAF0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11914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802747"/>
            <a:ext cx="5519286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6600" spc="224" strike="noStrike" u="none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Fase seis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12484"/>
            <a:ext cx="16230600" cy="279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Pruebas de Integración y Ajustes: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Realizar pruebas de integración para asegurar que todos los sistemas (preguntas, puntajes, categorías y GUI) funcionen juntos sin errores.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Realizar pruebas de usuario para asegurarse de que la interfaz sea fácil de usar y todos los jugadores puedan interactuar correctamente con el sistema.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Ajustar el sistema de categorías y DataStore si es necesario, para optimizar el rendimiento y evitar duplicados o errores de sincronización.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DAGUtGoPwN4</dc:identifier>
  <dcterms:modified xsi:type="dcterms:W3CDTF">2011-08-01T06:04:30Z</dcterms:modified>
  <cp:revision>1</cp:revision>
  <dc:title>Proyecto Roblox</dc:title>
</cp:coreProperties>
</file>